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sldIdLst>
    <p:sldId id="291" r:id="rId3"/>
    <p:sldId id="263" r:id="rId4"/>
    <p:sldId id="273" r:id="rId5"/>
    <p:sldId id="269" r:id="rId6"/>
    <p:sldId id="270" r:id="rId7"/>
    <p:sldId id="282" r:id="rId8"/>
    <p:sldId id="280" r:id="rId9"/>
    <p:sldId id="286" r:id="rId10"/>
    <p:sldId id="289" r:id="rId11"/>
    <p:sldId id="271" r:id="rId12"/>
    <p:sldId id="285" r:id="rId13"/>
    <p:sldId id="283" r:id="rId14"/>
    <p:sldId id="258" r:id="rId15"/>
    <p:sldId id="259" r:id="rId16"/>
    <p:sldId id="293" r:id="rId17"/>
    <p:sldId id="284" r:id="rId18"/>
    <p:sldId id="266" r:id="rId19"/>
    <p:sldId id="29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e Thorne" initials="DT" lastIdx="2" clrIdx="0">
    <p:extLst>
      <p:ext uri="{19B8F6BF-5375-455C-9EA6-DF929625EA0E}">
        <p15:presenceInfo xmlns:p15="http://schemas.microsoft.com/office/powerpoint/2012/main" userId="6d8ee4cfcb368c6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9607-B784-4A6B-8BB6-C5E9A465C749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8643-8375-4884-A895-1FDCA3376C20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468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9607-B784-4A6B-8BB6-C5E9A465C749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8643-8375-4884-A895-1FDCA3376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104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9607-B784-4A6B-8BB6-C5E9A465C749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8643-8375-4884-A895-1FDCA3376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3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9607-B784-4A6B-8BB6-C5E9A465C749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8643-8375-4884-A895-1FDCA3376C2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3931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9607-B784-4A6B-8BB6-C5E9A465C749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8643-8375-4884-A895-1FDCA3376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7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9607-B784-4A6B-8BB6-C5E9A465C749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8643-8375-4884-A895-1FDCA3376C2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6297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9607-B784-4A6B-8BB6-C5E9A465C749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8643-8375-4884-A895-1FDCA3376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200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9607-B784-4A6B-8BB6-C5E9A465C749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8643-8375-4884-A895-1FDCA3376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988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9607-B784-4A6B-8BB6-C5E9A465C749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8643-8375-4884-A895-1FDCA3376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12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8D3C3-728C-5E4F-8E88-38994F4C7C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" y="1072"/>
            <a:ext cx="7158567" cy="1770063"/>
          </a:xfrm>
          <a:prstGeom prst="rect">
            <a:avLst/>
          </a:prstGeom>
          <a:solidFill>
            <a:srgbClr val="45A0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075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800" kern="0">
              <a:solidFill>
                <a:schemeClr val="bg1"/>
              </a:solidFill>
              <a:latin typeface="Microsoft Sans Serif"/>
              <a:cs typeface="Microsoft Sans Serif"/>
              <a:sym typeface="Helvetica Neue Light"/>
            </a:endParaRPr>
          </a:p>
        </p:txBody>
      </p:sp>
      <p:pic>
        <p:nvPicPr>
          <p:cNvPr id="8" name="Picture 2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84" y="423349"/>
            <a:ext cx="3621616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72323" y="2130426"/>
            <a:ext cx="10363200" cy="1470025"/>
          </a:xfrm>
        </p:spPr>
        <p:txBody>
          <a:bodyPr/>
          <a:lstStyle>
            <a:lvl1pPr algn="l">
              <a:lnSpc>
                <a:spcPct val="90000"/>
              </a:lnSpc>
              <a:spcAft>
                <a:spcPts val="600"/>
              </a:spcAft>
              <a:defRPr>
                <a:solidFill>
                  <a:schemeClr val="tx2"/>
                </a:solidFill>
                <a:latin typeface="Microsoft Sans Serif"/>
                <a:cs typeface="Microsoft Sans Serif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72323" y="4117110"/>
            <a:ext cx="10363523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4E4E4E"/>
                </a:solidFill>
                <a:latin typeface="Microsoft Sans Serif"/>
                <a:cs typeface="Microsoft Sans Serif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 descr="screening_labs_mp_6476_120811_pfox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1" r="21530" b="763"/>
          <a:stretch/>
        </p:blipFill>
        <p:spPr>
          <a:xfrm>
            <a:off x="7231529" y="-6865"/>
            <a:ext cx="2450355" cy="1777999"/>
          </a:xfrm>
          <a:prstGeom prst="rect">
            <a:avLst/>
          </a:prstGeom>
        </p:spPr>
      </p:pic>
      <p:pic>
        <p:nvPicPr>
          <p:cNvPr id="12" name="Picture 11" descr="taurus-team-699A4346.jpg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478" b="4780"/>
          <a:stretch/>
        </p:blipFill>
        <p:spPr>
          <a:xfrm>
            <a:off x="9761298" y="0"/>
            <a:ext cx="2430703" cy="177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766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8D3C3-728C-5E4F-8E88-38994F4C7C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7162800" cy="1770063"/>
          </a:xfrm>
          <a:prstGeom prst="rect">
            <a:avLst/>
          </a:prstGeom>
          <a:solidFill>
            <a:srgbClr val="45A0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075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800" kern="0">
              <a:solidFill>
                <a:schemeClr val="bg1"/>
              </a:solidFill>
              <a:latin typeface="Microsoft Sans Serif"/>
              <a:cs typeface="Microsoft Sans Serif"/>
              <a:sym typeface="Helvetica Neue Ligh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232651" y="1"/>
            <a:ext cx="2440516" cy="1770063"/>
          </a:xfrm>
          <a:prstGeom prst="rect">
            <a:avLst/>
          </a:prstGeom>
          <a:solidFill>
            <a:srgbClr val="75A288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075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latin typeface="Microsoft Sans Serif"/>
              <a:cs typeface="Microsoft Sans Serif"/>
              <a:sym typeface="Helvetica Neue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751485" y="1"/>
            <a:ext cx="2440516" cy="1770063"/>
          </a:xfrm>
          <a:prstGeom prst="rect">
            <a:avLst/>
          </a:prstGeom>
          <a:solidFill>
            <a:srgbClr val="75A288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075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latin typeface="Microsoft Sans Serif"/>
              <a:cs typeface="Microsoft Sans Serif"/>
              <a:sym typeface="Helvetica Neue Light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14144" y="2872710"/>
            <a:ext cx="10363200" cy="717435"/>
          </a:xfrm>
          <a:ln>
            <a:noFill/>
          </a:ln>
        </p:spPr>
        <p:txBody>
          <a:bodyPr anchor="t">
            <a:normAutofit/>
          </a:bodyPr>
          <a:lstStyle>
            <a:lvl1pPr algn="l">
              <a:lnSpc>
                <a:spcPct val="90000"/>
              </a:lnSpc>
              <a:spcAft>
                <a:spcPts val="600"/>
              </a:spcAft>
              <a:defRPr sz="3200" b="0" cap="none">
                <a:solidFill>
                  <a:srgbClr val="004773"/>
                </a:solidFill>
                <a:latin typeface="Microsoft Sans Serif"/>
                <a:cs typeface="Microsoft Sans Serif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0720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9607-B784-4A6B-8BB6-C5E9A465C749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8643-8375-4884-A895-1FDCA3376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499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8D3C3-728C-5E4F-8E88-38994F4C7C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7232651" y="0"/>
            <a:ext cx="2440516" cy="203200"/>
          </a:xfrm>
          <a:prstGeom prst="rect">
            <a:avLst/>
          </a:prstGeom>
          <a:solidFill>
            <a:srgbClr val="75A288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075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latin typeface="Microsoft Sans Serif"/>
              <a:cs typeface="Microsoft Sans Serif"/>
              <a:sym typeface="Helvetica Neue Ligh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751485" y="0"/>
            <a:ext cx="2440516" cy="203200"/>
          </a:xfrm>
          <a:prstGeom prst="rect">
            <a:avLst/>
          </a:prstGeom>
          <a:solidFill>
            <a:srgbClr val="75A288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075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latin typeface="Microsoft Sans Serif"/>
              <a:cs typeface="Microsoft Sans Serif"/>
              <a:sym typeface="Helvetica Neue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1"/>
            <a:ext cx="7152217" cy="200025"/>
          </a:xfrm>
          <a:prstGeom prst="rect">
            <a:avLst/>
          </a:prstGeom>
          <a:solidFill>
            <a:srgbClr val="45A0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075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800" kern="0">
              <a:solidFill>
                <a:schemeClr val="bg1"/>
              </a:solidFill>
              <a:latin typeface="Microsoft Sans Serif"/>
              <a:cs typeface="Microsoft Sans Serif"/>
              <a:sym typeface="Helvetica Neue Light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35518" y="231776"/>
            <a:ext cx="11120967" cy="982663"/>
          </a:xfrm>
        </p:spPr>
        <p:txBody>
          <a:bodyPr/>
          <a:lstStyle>
            <a:lvl1pPr>
              <a:defRPr>
                <a:solidFill>
                  <a:srgbClr val="4E4E4E"/>
                </a:solidFill>
                <a:latin typeface="Microsoft Sans Serif"/>
                <a:cs typeface="Microsoft Sans Serif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0"/>
          </p:nvPr>
        </p:nvSpPr>
        <p:spPr>
          <a:xfrm>
            <a:off x="533401" y="1631950"/>
            <a:ext cx="11104033" cy="4756150"/>
          </a:xfrm>
        </p:spPr>
        <p:txBody>
          <a:bodyPr/>
          <a:lstStyle>
            <a:lvl1pPr>
              <a:defRPr>
                <a:solidFill>
                  <a:srgbClr val="4E4E4E"/>
                </a:solidFill>
                <a:latin typeface="Microsoft Sans Serif"/>
                <a:cs typeface="Microsoft Sans Serif"/>
              </a:defRPr>
            </a:lvl1pPr>
            <a:lvl2pPr>
              <a:defRPr>
                <a:solidFill>
                  <a:srgbClr val="4E4E4E"/>
                </a:solidFill>
                <a:latin typeface="Microsoft Sans Serif"/>
                <a:cs typeface="Microsoft Sans Serif"/>
              </a:defRPr>
            </a:lvl2pPr>
            <a:lvl3pPr>
              <a:defRPr>
                <a:solidFill>
                  <a:srgbClr val="4E4E4E"/>
                </a:solidFill>
                <a:latin typeface="Microsoft Sans Serif"/>
                <a:cs typeface="Microsoft Sans Serif"/>
              </a:defRPr>
            </a:lvl3pPr>
            <a:lvl4pPr>
              <a:defRPr>
                <a:solidFill>
                  <a:srgbClr val="4E4E4E"/>
                </a:solidFill>
                <a:latin typeface="Microsoft Sans Serif"/>
                <a:cs typeface="Microsoft Sans Serif"/>
              </a:defRPr>
            </a:lvl4pPr>
            <a:lvl5pPr>
              <a:defRPr>
                <a:solidFill>
                  <a:srgbClr val="4E4E4E"/>
                </a:solidFill>
                <a:latin typeface="Microsoft Sans Serif"/>
                <a:cs typeface="Microsoft Sans Serif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86119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7232651" y="0"/>
            <a:ext cx="2440516" cy="203200"/>
          </a:xfrm>
          <a:prstGeom prst="rect">
            <a:avLst/>
          </a:prstGeom>
          <a:solidFill>
            <a:srgbClr val="75A288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075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latin typeface="Microsoft Sans Serif"/>
              <a:cs typeface="Microsoft Sans Serif"/>
              <a:sym typeface="Helvetica Neue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9751485" y="0"/>
            <a:ext cx="2440516" cy="203200"/>
          </a:xfrm>
          <a:prstGeom prst="rect">
            <a:avLst/>
          </a:prstGeom>
          <a:solidFill>
            <a:srgbClr val="75A288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075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latin typeface="Microsoft Sans Serif"/>
              <a:cs typeface="Microsoft Sans Serif"/>
              <a:sym typeface="Helvetica Neue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1"/>
            <a:ext cx="7152217" cy="200025"/>
          </a:xfrm>
          <a:prstGeom prst="rect">
            <a:avLst/>
          </a:prstGeom>
          <a:solidFill>
            <a:srgbClr val="45A0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075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800" kern="0">
              <a:solidFill>
                <a:schemeClr val="bg1"/>
              </a:solidFill>
              <a:latin typeface="Microsoft Sans Serif"/>
              <a:cs typeface="Microsoft Sans Serif"/>
              <a:sym typeface="Helvetica Neue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E4E4E"/>
                </a:solidFill>
                <a:latin typeface="Microsoft Sans Serif"/>
                <a:cs typeface="Microsoft Sans Serif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9667" y="1600201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2000">
                <a:solidFill>
                  <a:srgbClr val="4E4E4E"/>
                </a:solidFill>
                <a:latin typeface="Microsoft Sans Serif"/>
                <a:cs typeface="Microsoft Sans Serif"/>
              </a:defRPr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4E4E4E"/>
                </a:solidFill>
                <a:latin typeface="Microsoft Sans Serif"/>
                <a:cs typeface="Microsoft Sans Serif"/>
              </a:defRPr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4E4E4E"/>
                </a:solidFill>
                <a:latin typeface="Microsoft Sans Serif"/>
                <a:cs typeface="Microsoft Sans Serif"/>
              </a:defRPr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rgbClr val="4E4E4E"/>
                </a:solidFill>
                <a:latin typeface="Microsoft Sans Serif"/>
                <a:cs typeface="Microsoft Sans Serif"/>
              </a:defRPr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rgbClr val="4E4E4E"/>
                </a:solidFill>
                <a:latin typeface="Microsoft Sans Serif"/>
                <a:cs typeface="Microsoft Sans Se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7667" y="1600201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2000">
                <a:solidFill>
                  <a:srgbClr val="4E4E4E"/>
                </a:solidFill>
                <a:latin typeface="Microsoft Sans Serif"/>
                <a:cs typeface="Microsoft Sans Serif"/>
              </a:defRPr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4E4E4E"/>
                </a:solidFill>
                <a:latin typeface="Microsoft Sans Serif"/>
                <a:cs typeface="Microsoft Sans Serif"/>
              </a:defRPr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4E4E4E"/>
                </a:solidFill>
                <a:latin typeface="Microsoft Sans Serif"/>
                <a:cs typeface="Microsoft Sans Serif"/>
              </a:defRPr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rgbClr val="4E4E4E"/>
                </a:solidFill>
                <a:latin typeface="Microsoft Sans Serif"/>
                <a:cs typeface="Microsoft Sans Serif"/>
              </a:defRPr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rgbClr val="4E4E4E"/>
                </a:solidFill>
                <a:latin typeface="Microsoft Sans Serif"/>
                <a:cs typeface="Microsoft Sans Serif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71120" y="6669807"/>
            <a:ext cx="3860800" cy="18624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49099" y="6669807"/>
            <a:ext cx="738821" cy="186244"/>
          </a:xfrm>
        </p:spPr>
        <p:txBody>
          <a:bodyPr/>
          <a:lstStyle/>
          <a:p>
            <a:fld id="{3378D3C3-728C-5E4F-8E88-38994F4C7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517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8D3C3-728C-5E4F-8E88-38994F4C7C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7232651" y="0"/>
            <a:ext cx="2440516" cy="203200"/>
          </a:xfrm>
          <a:prstGeom prst="rect">
            <a:avLst/>
          </a:prstGeom>
          <a:solidFill>
            <a:srgbClr val="75A288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075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ym typeface="Helvetica Neue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751485" y="0"/>
            <a:ext cx="2440516" cy="203200"/>
          </a:xfrm>
          <a:prstGeom prst="rect">
            <a:avLst/>
          </a:prstGeom>
          <a:solidFill>
            <a:srgbClr val="75A288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075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ym typeface="Helvetica Neue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" y="1"/>
            <a:ext cx="7152217" cy="200025"/>
          </a:xfrm>
          <a:prstGeom prst="rect">
            <a:avLst/>
          </a:prstGeom>
          <a:solidFill>
            <a:srgbClr val="45A0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075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800" kern="0">
              <a:solidFill>
                <a:schemeClr val="bg1"/>
              </a:solidFill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0118930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8D3C3-728C-5E4F-8E88-38994F4C7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81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8D3C3-728C-5E4F-8E88-38994F4C7CE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9673166" y="-11113"/>
            <a:ext cx="2518833" cy="1787526"/>
          </a:xfrm>
          <a:prstGeom prst="rect">
            <a:avLst/>
          </a:prstGeom>
          <a:solidFill>
            <a:srgbClr val="45A0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075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ym typeface="Helvetica Neue Light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9631254" y="2032001"/>
            <a:ext cx="2518833" cy="1778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2500">
                <a:solidFill>
                  <a:schemeClr val="tx1"/>
                </a:solidFill>
                <a:latin typeface="Calibri" panose="020F0502020204030204" pitchFamily="34" charset="0"/>
                <a:sym typeface="Helvetica Neue Light"/>
              </a:defRPr>
            </a:lvl1pPr>
            <a:lvl2pPr marL="742950" indent="-285750" algn="ctr">
              <a:defRPr sz="2500">
                <a:solidFill>
                  <a:schemeClr val="tx1"/>
                </a:solidFill>
                <a:latin typeface="Calibri" panose="020F0502020204030204" pitchFamily="34" charset="0"/>
                <a:sym typeface="Helvetica Neue Light"/>
              </a:defRPr>
            </a:lvl2pPr>
            <a:lvl3pPr marL="1143000" indent="-228600" algn="ctr">
              <a:defRPr sz="2500">
                <a:solidFill>
                  <a:schemeClr val="tx1"/>
                </a:solidFill>
                <a:latin typeface="Calibri" panose="020F0502020204030204" pitchFamily="34" charset="0"/>
                <a:sym typeface="Helvetica Neue Light"/>
              </a:defRPr>
            </a:lvl3pPr>
            <a:lvl4pPr marL="1600200" indent="-228600" algn="ctr">
              <a:defRPr sz="2500">
                <a:solidFill>
                  <a:schemeClr val="tx1"/>
                </a:solidFill>
                <a:latin typeface="Calibri" panose="020F0502020204030204" pitchFamily="34" charset="0"/>
                <a:sym typeface="Helvetica Neue Light"/>
              </a:defRPr>
            </a:lvl4pPr>
            <a:lvl5pPr marL="2057400" indent="-228600" algn="ctr">
              <a:defRPr sz="2500">
                <a:solidFill>
                  <a:schemeClr val="tx1"/>
                </a:solidFill>
                <a:latin typeface="Calibri" panose="020F0502020204030204" pitchFamily="34" charset="0"/>
                <a:sym typeface="Helvetica Neue Light"/>
              </a:defRPr>
            </a:lvl5pPr>
            <a:lvl6pPr marL="2514600" indent="-228600" algn="ctr" defTabSz="4095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panose="020F0502020204030204" pitchFamily="34" charset="0"/>
                <a:sym typeface="Helvetica Neue Light"/>
              </a:defRPr>
            </a:lvl6pPr>
            <a:lvl7pPr marL="2971800" indent="-228600" algn="ctr" defTabSz="4095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panose="020F0502020204030204" pitchFamily="34" charset="0"/>
                <a:sym typeface="Helvetica Neue Light"/>
              </a:defRPr>
            </a:lvl7pPr>
            <a:lvl8pPr marL="3429000" indent="-228600" algn="ctr" defTabSz="4095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panose="020F0502020204030204" pitchFamily="34" charset="0"/>
                <a:sym typeface="Helvetica Neue Light"/>
              </a:defRPr>
            </a:lvl8pPr>
            <a:lvl9pPr marL="3886200" indent="-228600" algn="ctr" defTabSz="4095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panose="020F0502020204030204" pitchFamily="34" charset="0"/>
                <a:sym typeface="Helvetica Neue Light"/>
              </a:defRPr>
            </a:lvl9pPr>
          </a:lstStyle>
          <a:p>
            <a:pPr algn="l" eaLnBrk="1" hangingPunct="1">
              <a:lnSpc>
                <a:spcPct val="90000"/>
              </a:lnSpc>
              <a:defRPr/>
            </a:pPr>
            <a:r>
              <a:rPr lang="en-US" altLang="en-US" sz="1050" b="1" dirty="0">
                <a:solidFill>
                  <a:srgbClr val="4E4E4E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Headquarters</a:t>
            </a:r>
          </a:p>
          <a:p>
            <a:pPr algn="l" eaLnBrk="1" hangingPunct="1">
              <a:lnSpc>
                <a:spcPct val="90000"/>
              </a:lnSpc>
              <a:defRPr/>
            </a:pPr>
            <a:r>
              <a:rPr lang="en-US" altLang="en-US" sz="1050" dirty="0">
                <a:solidFill>
                  <a:srgbClr val="4E4E4E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333 Ravenswood Avenue</a:t>
            </a:r>
          </a:p>
          <a:p>
            <a:pPr algn="l" eaLnBrk="1" hangingPunct="1">
              <a:lnSpc>
                <a:spcPct val="90000"/>
              </a:lnSpc>
              <a:defRPr/>
            </a:pPr>
            <a:r>
              <a:rPr lang="en-US" altLang="en-US" sz="1050" dirty="0">
                <a:solidFill>
                  <a:srgbClr val="4E4E4E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Menlo Park, CA 94025</a:t>
            </a:r>
          </a:p>
          <a:p>
            <a:pPr algn="l" eaLnBrk="1" hangingPunct="1">
              <a:lnSpc>
                <a:spcPct val="90000"/>
              </a:lnSpc>
              <a:defRPr/>
            </a:pPr>
            <a:r>
              <a:rPr lang="en-US" altLang="en-US" sz="1050" dirty="0">
                <a:solidFill>
                  <a:srgbClr val="4E4E4E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+1.650.859.2000</a:t>
            </a:r>
          </a:p>
          <a:p>
            <a:pPr algn="l" eaLnBrk="1" hangingPunct="1">
              <a:lnSpc>
                <a:spcPct val="90000"/>
              </a:lnSpc>
              <a:defRPr/>
            </a:pPr>
            <a:endParaRPr lang="en-US" altLang="en-US" sz="1050" dirty="0">
              <a:solidFill>
                <a:srgbClr val="4E4E4E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 eaLnBrk="1" hangingPunct="1">
              <a:lnSpc>
                <a:spcPct val="90000"/>
              </a:lnSpc>
              <a:defRPr/>
            </a:pPr>
            <a:r>
              <a:rPr lang="en-US" altLang="en-US" sz="1050" dirty="0">
                <a:solidFill>
                  <a:srgbClr val="4E4E4E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Additional U.S. and </a:t>
            </a:r>
            <a:br>
              <a:rPr lang="en-US" altLang="en-US" sz="1050" dirty="0">
                <a:solidFill>
                  <a:srgbClr val="4E4E4E"/>
                </a:solidFill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050" dirty="0">
                <a:solidFill>
                  <a:srgbClr val="4E4E4E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international locations</a:t>
            </a:r>
          </a:p>
          <a:p>
            <a:pPr algn="l" eaLnBrk="1" hangingPunct="1">
              <a:lnSpc>
                <a:spcPct val="90000"/>
              </a:lnSpc>
              <a:defRPr/>
            </a:pPr>
            <a:endParaRPr lang="en-US" altLang="en-US" sz="1200" i="1" dirty="0">
              <a:solidFill>
                <a:srgbClr val="4E4E4E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 eaLnBrk="1" hangingPunct="1">
              <a:lnSpc>
                <a:spcPct val="90000"/>
              </a:lnSpc>
              <a:defRPr/>
            </a:pPr>
            <a:r>
              <a:rPr lang="en-US" altLang="en-US" sz="1200" b="1" dirty="0">
                <a:solidFill>
                  <a:srgbClr val="4E4E4E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www.sri.com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altLang="en-US" sz="1200" dirty="0">
              <a:solidFill>
                <a:srgbClr val="4E4E4E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altLang="en-US" sz="1200" dirty="0">
              <a:solidFill>
                <a:srgbClr val="4E4E4E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474" y="349251"/>
            <a:ext cx="2137833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98927" y="1634605"/>
            <a:ext cx="8364512" cy="519001"/>
          </a:xfrm>
          <a:prstGeom prst="rect">
            <a:avLst/>
          </a:prstGeom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3200">
                <a:solidFill>
                  <a:srgbClr val="004773"/>
                </a:solidFill>
                <a:latin typeface="Microsoft Sans Serif"/>
                <a:cs typeface="Microsoft Sans Serif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555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9607-B784-4A6B-8BB6-C5E9A465C749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8643-8375-4884-A895-1FDCA3376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32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9607-B784-4A6B-8BB6-C5E9A465C749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8643-8375-4884-A895-1FDCA3376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21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9607-B784-4A6B-8BB6-C5E9A465C749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8643-8375-4884-A895-1FDCA3376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7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9607-B784-4A6B-8BB6-C5E9A465C749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8643-8375-4884-A895-1FDCA3376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0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9607-B784-4A6B-8BB6-C5E9A465C749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8643-8375-4884-A895-1FDCA3376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31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9607-B784-4A6B-8BB6-C5E9A465C749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8643-8375-4884-A895-1FDCA3376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73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9607-B784-4A6B-8BB6-C5E9A465C749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8643-8375-4884-A895-1FDCA3376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25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DBC9607-B784-4A6B-8BB6-C5E9A465C749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8938643-8375-4884-A895-1FDCA3376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628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3385" y="6722589"/>
            <a:ext cx="3761316" cy="125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bg1">
                    <a:lumMod val="75000"/>
                  </a:schemeClr>
                </a:solidFill>
                <a:latin typeface="Microsoft Sans Serif"/>
                <a:cs typeface="Microsoft Sans Serif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9099" y="6722589"/>
            <a:ext cx="738821" cy="125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bg1">
                    <a:lumMod val="75000"/>
                  </a:schemeClr>
                </a:solidFill>
                <a:latin typeface="Microsoft Sans Serif"/>
                <a:cs typeface="Microsoft Sans Serif"/>
              </a:defRPr>
            </a:lvl1pPr>
          </a:lstStyle>
          <a:p>
            <a:fld id="{3378D3C3-728C-5E4F-8E88-38994F4C7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4"/>
          <p:cNvSpPr txBox="1">
            <a:spLocks noChangeArrowheads="1"/>
          </p:cNvSpPr>
          <p:nvPr userDrawn="1"/>
        </p:nvSpPr>
        <p:spPr bwMode="auto">
          <a:xfrm>
            <a:off x="9635991" y="6731001"/>
            <a:ext cx="1752600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 anchor="b">
            <a:spAutoFit/>
          </a:bodyPr>
          <a:lstStyle>
            <a:lvl1pPr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  <a:sym typeface="Helvetica Neue Light" charset="0"/>
              </a:defRPr>
            </a:lvl1pPr>
            <a:lvl2pPr marL="742950" indent="-28575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  <a:sym typeface="Helvetica Neue Light" charset="0"/>
              </a:defRPr>
            </a:lvl2pPr>
            <a:lvl3pPr marL="1143000" indent="-22860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  <a:sym typeface="Helvetica Neue Light" charset="0"/>
              </a:defRPr>
            </a:lvl3pPr>
            <a:lvl4pPr marL="1600200" indent="-22860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  <a:sym typeface="Helvetica Neue Light" charset="0"/>
              </a:defRPr>
            </a:lvl4pPr>
            <a:lvl5pPr marL="2057400" indent="-228600"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  <a:sym typeface="Helvetica Neue Light" charset="0"/>
              </a:defRPr>
            </a:lvl5pPr>
            <a:lvl6pPr marL="25146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  <a:sym typeface="Helvetica Neue Light" charset="0"/>
              </a:defRPr>
            </a:lvl6pPr>
            <a:lvl7pPr marL="29718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  <a:sym typeface="Helvetica Neue Light" charset="0"/>
              </a:defRPr>
            </a:lvl7pPr>
            <a:lvl8pPr marL="34290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  <a:sym typeface="Helvetica Neue Light" charset="0"/>
              </a:defRPr>
            </a:lvl8pPr>
            <a:lvl9pPr marL="38862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Calibri" charset="0"/>
                <a:ea typeface="ＭＳ Ｐゴシック" charset="0"/>
                <a:sym typeface="Helvetica Neue Light" charset="0"/>
              </a:defRPr>
            </a:lvl9pPr>
          </a:lstStyle>
          <a:p>
            <a:pPr eaLnBrk="1" hangingPunct="1"/>
            <a:r>
              <a:rPr lang="en-US" sz="600" dirty="0">
                <a:solidFill>
                  <a:srgbClr val="BFBFBF"/>
                </a:solidFill>
                <a:latin typeface="Microsoft Sans Serif" charset="0"/>
                <a:cs typeface="Microsoft Sans Serif" charset="0"/>
              </a:rPr>
              <a:t>© 2015 SRI International</a:t>
            </a:r>
          </a:p>
        </p:txBody>
      </p:sp>
    </p:spTree>
    <p:extLst>
      <p:ext uri="{BB962C8B-B14F-4D97-AF65-F5344CB8AC3E}">
        <p14:creationId xmlns:p14="http://schemas.microsoft.com/office/powerpoint/2010/main" val="171386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rgbClr val="3D3D3D"/>
          </a:solidFill>
          <a:latin typeface="Microsoft Sans Serif"/>
          <a:ea typeface="+mj-ea"/>
          <a:cs typeface="Microsoft Sans Serif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D3D3D"/>
          </a:solidFill>
          <a:latin typeface="Microsoft Sans Serif"/>
          <a:ea typeface="+mn-ea"/>
          <a:cs typeface="Microsoft Sans Serif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D3D3D"/>
          </a:solidFill>
          <a:latin typeface="Microsoft Sans Serif"/>
          <a:ea typeface="+mn-ea"/>
          <a:cs typeface="Microsoft Sans Serif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3D3D3D"/>
          </a:solidFill>
          <a:latin typeface="Microsoft Sans Serif"/>
          <a:ea typeface="+mn-ea"/>
          <a:cs typeface="Microsoft Sans Serif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3D3D3D"/>
          </a:solidFill>
          <a:latin typeface="Microsoft Sans Serif"/>
          <a:ea typeface="+mn-ea"/>
          <a:cs typeface="Microsoft Sans Serif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3D3D3D"/>
          </a:solidFill>
          <a:latin typeface="Microsoft Sans Serif"/>
          <a:ea typeface="+mn-ea"/>
          <a:cs typeface="Microsoft Sans Serif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24192" y="1940118"/>
            <a:ext cx="12316192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Collecting Experimental Data </a:t>
            </a:r>
          </a:p>
          <a:p>
            <a:pPr algn="ctr"/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for the </a:t>
            </a:r>
          </a:p>
          <a:p>
            <a:pPr algn="ctr"/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Modeling of Reactive Gas and Pyrolysis Interactions with Hot Carbon Chars.</a:t>
            </a:r>
          </a:p>
          <a:p>
            <a:pPr algn="ctr"/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David Thorne: REU Program, SRI International</a:t>
            </a:r>
          </a:p>
          <a:p>
            <a:pPr algn="ctr"/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/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8/15/2016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226" y="4449871"/>
            <a:ext cx="3206774" cy="24081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49870"/>
            <a:ext cx="3189575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06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47352" y="344700"/>
            <a:ext cx="8878957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Overview of Experiments</a:t>
            </a:r>
          </a:p>
          <a:p>
            <a:pPr algn="ctr"/>
            <a:endParaRPr lang="en-US" sz="2800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Argon and Helium experiments were performed in order to obtain mass loss not associated with reactions.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O2 is very reactive with carbon, easy to model, and common in planetary atmospheres. O2 and pyrolysis gasses are the core of the experiments.</a:t>
            </a: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 and CO2 are products of the carbon-oxygen reaction, and O is present in O2, so individual experiments are required for each.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 titration is required to produce O atoms (N+NO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  <a:sym typeface="Wingdings" panose="05000000000000000000" pitchFamily="2" charset="2"/>
              </a:rPr>
              <a:t>N2+O). </a:t>
            </a:r>
            <a:r>
              <a:rPr 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  <a:sym typeface="Wingdings" panose="05000000000000000000" pitchFamily="2" charset="2"/>
              </a:rPr>
              <a:t>So N and 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  <a:sym typeface="Wingdings" panose="05000000000000000000" pitchFamily="2" charset="2"/>
              </a:rPr>
              <a:t>NO must all have individual experiments.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924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"/>
            <a:ext cx="5478683" cy="42223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675" y="176211"/>
            <a:ext cx="4564325" cy="34232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64826" y="4245738"/>
            <a:ext cx="3149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Upstream Pressure drop </a:t>
            </a: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due to recession of plug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485" y="3034307"/>
            <a:ext cx="5235389" cy="386438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72190" y="41271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584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545454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Whitish material attributed to Ca residue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19834" y="5842656"/>
            <a:ext cx="389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Mass loss is temperature dependent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21962" y="320385"/>
            <a:ext cx="3091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O2 Experiments</a:t>
            </a:r>
          </a:p>
        </p:txBody>
      </p:sp>
    </p:spTree>
    <p:extLst>
      <p:ext uri="{BB962C8B-B14F-4D97-AF65-F5344CB8AC3E}">
        <p14:creationId xmlns:p14="http://schemas.microsoft.com/office/powerpoint/2010/main" val="129203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541059"/>
            <a:ext cx="4126989" cy="33169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3788" b="3703"/>
          <a:stretch/>
        </p:blipFill>
        <p:spPr>
          <a:xfrm>
            <a:off x="0" y="251012"/>
            <a:ext cx="4504922" cy="34603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18995" y="270663"/>
            <a:ext cx="27606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O2 Experiments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126988" y="5628799"/>
                <a:ext cx="253793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584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𝐵𝑜𝑢𝑑𝑜𝑢𝑎𝑟𝑑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𝑅𝑒𝑎𝑐𝑡𝑖𝑜𝑛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 defTabSz="5842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𝐶𝑂</m:t>
                      </m:r>
                      <m:r>
                        <a:rPr lang="en-US" i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  <a:ea typeface="Cambria Math"/>
                        </a:rPr>
                        <m:t>⇌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𝐶𝑂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i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  <a:ea typeface="Cambria Math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Microsoft Sans Serif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988" y="5628799"/>
                <a:ext cx="2537938" cy="646331"/>
              </a:xfrm>
              <a:prstGeom prst="rect">
                <a:avLst/>
              </a:prstGeom>
              <a:blipFill>
                <a:blip r:embed="rId4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9" t="7946" r="19326" b="9450"/>
          <a:stretch/>
        </p:blipFill>
        <p:spPr>
          <a:xfrm>
            <a:off x="5653377" y="928227"/>
            <a:ext cx="6114555" cy="46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0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316380"/>
            <a:ext cx="11035393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     </a:t>
            </a:r>
            <a:r>
              <a:rPr lang="en-US" sz="28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NO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Titration: N+NO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  <a:sym typeface="Wingdings" panose="05000000000000000000" pitchFamily="2" charset="2"/>
              </a:rPr>
              <a:t>N2+O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Products due to O must be distinguished from those due to NO; </a:t>
            </a: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 NO’s chemical interaction with the plug must be determined</a:t>
            </a: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Initial experiments were the standard 10 minutes long</a:t>
            </a: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Mass loss was very small, increase sensitivity to measurement by increasing experiment time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graphicFrame>
        <p:nvGraphicFramePr>
          <p:cNvPr id="3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4425729"/>
              </p:ext>
            </p:extLst>
          </p:nvPr>
        </p:nvGraphicFramePr>
        <p:xfrm>
          <a:off x="1940119" y="4015408"/>
          <a:ext cx="7816132" cy="2311846"/>
        </p:xfrm>
        <a:graphic>
          <a:graphicData uri="http://schemas.openxmlformats.org/drawingml/2006/table">
            <a:tbl>
              <a:tblPr firstRow="1" bandRow="1"/>
              <a:tblGrid>
                <a:gridCol w="2662546">
                  <a:extLst>
                    <a:ext uri="{9D8B030D-6E8A-4147-A177-3AD203B41FA5}">
                      <a16:colId xmlns:a16="http://schemas.microsoft.com/office/drawing/2014/main" val="3015819504"/>
                    </a:ext>
                  </a:extLst>
                </a:gridCol>
                <a:gridCol w="2576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6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7696">
                <a:tc>
                  <a:txBody>
                    <a:bodyPr/>
                    <a:lstStyle/>
                    <a:p>
                      <a:pPr algn="l"/>
                      <a:endParaRPr lang="en-US" sz="2400" dirty="0"/>
                    </a:p>
                  </a:txBody>
                  <a:tcPr marL="92321" marR="92321" marT="45725" marB="4572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A0B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Temperature (C)</a:t>
                      </a:r>
                    </a:p>
                  </a:txBody>
                  <a:tcPr marL="92321" marR="92321" marT="45725" marB="45725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A0B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400" dirty="0"/>
                        <a:t>Mass</a:t>
                      </a:r>
                      <a:r>
                        <a:rPr lang="en-US" sz="2400" baseline="0" dirty="0"/>
                        <a:t> Loss (%)</a:t>
                      </a:r>
                      <a:endParaRPr lang="en-US" sz="2400" dirty="0"/>
                    </a:p>
                  </a:txBody>
                  <a:tcPr marL="92321" marR="92321" marT="45725" marB="4572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A0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0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 marL="92321" marR="92321" marT="45725" marB="4572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A0B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1250</a:t>
                      </a:r>
                    </a:p>
                  </a:txBody>
                  <a:tcPr marL="92321" marR="92321" marT="45725" marB="45725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A0B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2.8</a:t>
                      </a:r>
                    </a:p>
                  </a:txBody>
                  <a:tcPr marL="92321" marR="92321" marT="45725" marB="4572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A0BE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0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O2</a:t>
                      </a:r>
                    </a:p>
                  </a:txBody>
                  <a:tcPr marL="92321" marR="92321" marT="45725" marB="4572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A0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1200</a:t>
                      </a:r>
                    </a:p>
                  </a:txBody>
                  <a:tcPr marL="92321" marR="92321" marT="45725" marB="45725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A0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58.5</a:t>
                      </a:r>
                    </a:p>
                  </a:txBody>
                  <a:tcPr marL="92321" marR="92321" marT="45725" marB="4572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A0B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0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Ar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/N2</a:t>
                      </a:r>
                    </a:p>
                  </a:txBody>
                  <a:tcPr marL="92321" marR="92321" marT="45725" marB="4572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A0B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1200</a:t>
                      </a:r>
                    </a:p>
                  </a:txBody>
                  <a:tcPr marL="92321" marR="92321" marT="45725" marB="45725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A0B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~1.9</a:t>
                      </a:r>
                    </a:p>
                  </a:txBody>
                  <a:tcPr marL="92321" marR="92321" marT="45725" marB="45725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A0BE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796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17507" y="160592"/>
                <a:ext cx="8779329" cy="3961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                                          </a:t>
                </a:r>
                <a:r>
                  <a:rPr lang="en-US" sz="2800" u="sng" dirty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NO hour series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Sans Serif" panose="020B0604020202020204" pitchFamily="34" charset="0"/>
                    <a:cs typeface="Microsoft Sans Serif" panose="020B0604020202020204" pitchFamily="34" charset="0"/>
                  </a:rPr>
                  <a:t>Received 12% mass loss at highest temperature</a:t>
                </a:r>
              </a:p>
              <a:p>
                <a:endParaRPr lang="en-US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Sans Serif" panose="020B0604020202020204" pitchFamily="34" charset="0"/>
                    <a:ea typeface="Calibri" panose="020F0502020204030204" pitchFamily="34" charset="0"/>
                    <a:cs typeface="Microsoft Sans Serif" panose="020B0604020202020204" pitchFamily="34" charset="0"/>
                  </a:rPr>
                  <a:t>Products were not detected until above 800C, </a:t>
                </a:r>
              </a:p>
              <a:p>
                <a:pPr lvl="0"/>
                <a:r>
                  <a:rPr lang="en-US" dirty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Sans Serif" panose="020B0604020202020204" pitchFamily="34" charset="0"/>
                    <a:ea typeface="Calibri" panose="020F0502020204030204" pitchFamily="34" charset="0"/>
                    <a:cs typeface="Microsoft Sans Serif" panose="020B0604020202020204" pitchFamily="34" charset="0"/>
                  </a:rPr>
                  <a:t>    mostly CO, and a small amount of CO2</a:t>
                </a:r>
              </a:p>
              <a:p>
                <a:pPr lvl="0"/>
                <a:endParaRPr lang="en-US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Microsoft Sans Serif" panose="020B0604020202020204" pitchFamily="34" charset="0"/>
                  <a:ea typeface="Calibri" panose="020F0502020204030204" pitchFamily="34" charset="0"/>
                  <a:cs typeface="Microsoft Sans Serif" panose="020B0604020202020204" pitchFamily="34" charset="0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en-US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NO</m:t>
                    </m:r>
                    <m:r>
                      <a:rPr lang="en-US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CO</m:t>
                    </m:r>
                    <m:r>
                      <a:rPr lang="en-US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solidFill>
                                  <a:schemeClr val="bg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>
                                <a:solidFill>
                                  <a:schemeClr val="bg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>
                            <a:solidFill>
                              <a:schemeClr val="bg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pPr lvl="0"/>
                <a:endParaRPr lang="en-US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07" y="160592"/>
                <a:ext cx="8779329" cy="3961341"/>
              </a:xfrm>
              <a:prstGeom prst="rect">
                <a:avLst/>
              </a:prstGeom>
              <a:blipFill>
                <a:blip r:embed="rId2"/>
                <a:stretch>
                  <a:fillRect l="-417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6601"/>
            <a:ext cx="4301656" cy="33555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070" y="3376601"/>
            <a:ext cx="4213507" cy="33555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160" y="233409"/>
            <a:ext cx="4947313" cy="377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0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18310" y="781999"/>
            <a:ext cx="259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NO hour series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3479"/>
            <a:ext cx="5629523" cy="50063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725" y="1671702"/>
            <a:ext cx="5617506" cy="438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0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2595" y="236836"/>
            <a:ext cx="8618065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      </a:t>
            </a:r>
            <a:r>
              <a:rPr lang="en-US" sz="24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O Experiments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No reaction with the plug was observed during discharge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High pressures may cause recombination O atoms before reaching plug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Upstream pressure was lowered using a half plug/in-plane plug, still no reaction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It was shown that at 10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torr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, no plug, NO intensity </a:t>
            </a: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remained constant during titration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At 3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torr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, no plug, N was shown to combine with </a:t>
            </a: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 NO (no increase in NO signal) during titration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Titration still showed no reaction at 3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torr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952" y="2683680"/>
            <a:ext cx="4713728" cy="357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1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09244" y="3395207"/>
            <a:ext cx="5756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MF vs intensity</a:t>
            </a:r>
            <a:r>
              <a:rPr lang="en-US" dirty="0">
                <a:sym typeface="Wingdings" panose="05000000000000000000" pitchFamily="2" charset="2"/>
              </a:rPr>
              <a:t> integrate time vs intensity mass of carbon     show vs </a:t>
            </a:r>
            <a:r>
              <a:rPr lang="en-US" dirty="0" err="1">
                <a:sym typeface="Wingdings" panose="05000000000000000000" pitchFamily="2" charset="2"/>
              </a:rPr>
              <a:t>wiegthed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76793" y="938253"/>
            <a:ext cx="936663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Improve O experiments</a:t>
            </a: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Experiment with pyrolysis gases (phenol, benzene, alcohols, hydrogen</a:t>
            </a:r>
            <a:r>
              <a:rPr lang="en-US" sz="2000" dirty="0">
                <a:solidFill>
                  <a:srgbClr val="545454"/>
                </a:solidFill>
                <a:latin typeface="Microsoft Sans Serif" charset="0"/>
              </a:rPr>
              <a:t>, 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were all produced during pyrolysis experiments of carbon/phenolic material here at SRI)</a:t>
            </a:r>
          </a:p>
          <a:p>
            <a:pPr lvl="1"/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Perform experiments with PICA instead of Fiberform, as well as with conformal ablative materials.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4" t="37442" r="25000" b="13854"/>
          <a:stretch/>
        </p:blipFill>
        <p:spPr>
          <a:xfrm>
            <a:off x="38384" y="4317733"/>
            <a:ext cx="4942038" cy="21468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96256" y="4896196"/>
            <a:ext cx="289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  <a:sym typeface="Wingdings" panose="05000000000000000000" pitchFamily="2" charset="2"/>
              </a:rPr>
              <a:t>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Woven Ablative Material</a:t>
            </a:r>
          </a:p>
        </p:txBody>
      </p:sp>
      <p:sp>
        <p:nvSpPr>
          <p:cNvPr id="6" name="Rectangle 5"/>
          <p:cNvSpPr/>
          <p:nvPr/>
        </p:nvSpPr>
        <p:spPr>
          <a:xfrm>
            <a:off x="4619708" y="3816626"/>
            <a:ext cx="1518699" cy="3419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85094" y="387385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Future Experiments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346" y="3395207"/>
            <a:ext cx="3273836" cy="355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2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3604" y="866692"/>
            <a:ext cx="3105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Acknowledgments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1683687" y="2395331"/>
            <a:ext cx="69752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REU Mentor: Jason White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REU Program Manager: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Sanhita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Dixit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Partners in the lab: Thomas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Cochell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, UK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and Francesco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Panerai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, NASA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83687" y="5220473"/>
            <a:ext cx="1690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62913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7505" y="675859"/>
            <a:ext cx="85826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Ablative thermal protection system (TPS) materials are required for the extreme heating encountered during entry into planetary atmospheres. </a:t>
            </a:r>
          </a:p>
          <a:p>
            <a:pPr algn="ctr"/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072" y="2798859"/>
            <a:ext cx="10763987" cy="372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78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890241"/>
            <a:ext cx="6146358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 boundary layer is formed from gaseous reaction products within the heat shield material and provides protection against convective heat.</a:t>
            </a:r>
          </a:p>
          <a:p>
            <a:pPr lvl="0"/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The outer surface of the material chars, while the bulk of the TPS material undergoes pyrolysis and expels product gases.</a:t>
            </a:r>
          </a:p>
          <a:p>
            <a:pPr lvl="0"/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0"/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0"/>
            <a:endParaRPr lang="en-US" dirty="0">
              <a:solidFill>
                <a:prstClr val="black"/>
              </a:solidFill>
            </a:endParaRPr>
          </a:p>
          <a:p>
            <a:pPr lvl="0"/>
            <a:endParaRPr lang="en-US" dirty="0">
              <a:solidFill>
                <a:prstClr val="black"/>
              </a:solidFill>
            </a:endParaRPr>
          </a:p>
          <a:p>
            <a:pPr lvl="0"/>
            <a:endParaRPr lang="en-US" dirty="0">
              <a:solidFill>
                <a:prstClr val="black"/>
              </a:solidFill>
            </a:endParaRPr>
          </a:p>
          <a:p>
            <a:pPr lvl="0"/>
            <a:endParaRPr lang="en-US" dirty="0">
              <a:solidFill>
                <a:prstClr val="black"/>
              </a:solidFill>
            </a:endParaRPr>
          </a:p>
          <a:p>
            <a:pPr lvl="0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358" y="868219"/>
            <a:ext cx="6045642" cy="45342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43846" y="416389"/>
            <a:ext cx="3599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The Ablation Process</a:t>
            </a:r>
          </a:p>
        </p:txBody>
      </p:sp>
    </p:spTree>
    <p:extLst>
      <p:ext uri="{BB962C8B-B14F-4D97-AF65-F5344CB8AC3E}">
        <p14:creationId xmlns:p14="http://schemas.microsoft.com/office/powerpoint/2010/main" val="3337121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602" y="464850"/>
            <a:ext cx="11427707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Why is Research Involving Ablative Materials Desired?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Modern design of heatshields is dependent on experiments performed in the 1960’s;</a:t>
            </a: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The physics and chemistry of ablation models are dependent on a limited set of </a:t>
            </a: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measurements that were based on outdated techniques.</a:t>
            </a: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Tend to overestimate ablation rates, calling for more material than necessary.</a:t>
            </a: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 The ablation community has expressed the need for modern data on the interactions between</a:t>
            </a: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 atmospheric gases, virgin carbon material, pyrolysis gases, and hot carbon char.</a:t>
            </a: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Research pertaining to the ablative materials used for TPSs, remains one of the main focal points of NASA's technology development.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Project Purpose: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We are collecting modern experimental data, used to evaluate models currently used in ablation simulations, and develop new ones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0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2095" y="331517"/>
            <a:ext cx="11963531" cy="7078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Type of Data Collected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Very simple experimental setup that can be easily simulated using fluid dynamics and material </a:t>
            </a: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response codes</a:t>
            </a: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Collect temperature, pressure, mass flow, and reaction product data </a:t>
            </a: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KATS, Kentucky Aerothermodynamics and Thermal Response System,</a:t>
            </a: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Combines fluid dynamics and material response codes in order to simulate chemical interactions with </a:t>
            </a:r>
          </a:p>
          <a:p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porous hot carbon chars.</a:t>
            </a:r>
          </a:p>
          <a:p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4604"/>
          <a:stretch/>
        </p:blipFill>
        <p:spPr>
          <a:xfrm>
            <a:off x="3401867" y="2449286"/>
            <a:ext cx="5254493" cy="24501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755" y="1444316"/>
            <a:ext cx="2187631" cy="3455142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>
            <a:off x="1979875" y="2941983"/>
            <a:ext cx="484632" cy="15483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70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798" y="589404"/>
            <a:ext cx="8807826" cy="61879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77802" y="254442"/>
            <a:ext cx="3323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Experimental Setup</a:t>
            </a:r>
          </a:p>
        </p:txBody>
      </p:sp>
    </p:spTree>
    <p:extLst>
      <p:ext uri="{BB962C8B-B14F-4D97-AF65-F5344CB8AC3E}">
        <p14:creationId xmlns:p14="http://schemas.microsoft.com/office/powerpoint/2010/main" val="1379163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063" t="10841" r="13578" b="19105"/>
          <a:stretch/>
        </p:blipFill>
        <p:spPr>
          <a:xfrm>
            <a:off x="8115395" y="236266"/>
            <a:ext cx="4076606" cy="28834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27450" y="3119718"/>
            <a:ext cx="4911258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FiberForm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, manufactured by Fiber Materials, Inc.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 rigid carbon fiber composite used as preform for the carbon/phenolic ablator PICA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6901"/>
            <a:ext cx="7927450" cy="44605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11740" y="449674"/>
            <a:ext cx="2603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Lab Equipment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1" y="4470849"/>
            <a:ext cx="2198800" cy="238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89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5080" b="10599"/>
          <a:stretch/>
        </p:blipFill>
        <p:spPr>
          <a:xfrm>
            <a:off x="4491209" y="5199000"/>
            <a:ext cx="5445240" cy="17068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209" y="308695"/>
            <a:ext cx="3333750" cy="22574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0196"/>
            <a:ext cx="4397071" cy="32978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624"/>
            <a:ext cx="4397071" cy="32978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51534" y="4448763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Long flight path yields </a:t>
            </a: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 high resolution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7617279" y="6564086"/>
            <a:ext cx="1641021" cy="4408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91209" y="5314950"/>
            <a:ext cx="15427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808182" y="4262250"/>
            <a:ext cx="82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03236" y="363036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98824" y="1504194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H2O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5866" y="1184743"/>
            <a:ext cx="5434740" cy="418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59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28" y="1547347"/>
            <a:ext cx="6031690" cy="49812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27445" y="583743"/>
            <a:ext cx="3760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Quantification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433069" y="1967495"/>
                <a:ext cx="513390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.0123+1.7∗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0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i="0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 i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600" i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+1.8∗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0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i="0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600" i="0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−3.4∗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0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i="0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600" i="0">
                              <a:solidFill>
                                <a:schemeClr val="bg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069" y="1967495"/>
                <a:ext cx="5133907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389" y="1622065"/>
            <a:ext cx="5985800" cy="504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5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2673</TotalTime>
  <Words>747</Words>
  <Application>Microsoft Office PowerPoint</Application>
  <PresentationFormat>Widescreen</PresentationFormat>
  <Paragraphs>164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ＭＳ Ｐゴシック</vt:lpstr>
      <vt:lpstr>Arial</vt:lpstr>
      <vt:lpstr>Calibri</vt:lpstr>
      <vt:lpstr>Cambria Math</vt:lpstr>
      <vt:lpstr>Century Gothic</vt:lpstr>
      <vt:lpstr>Helvetica Neue Light</vt:lpstr>
      <vt:lpstr>Microsoft Sans Serif</vt:lpstr>
      <vt:lpstr>Times New Roman</vt:lpstr>
      <vt:lpstr>Wingdings</vt:lpstr>
      <vt:lpstr>Wingdings 3</vt:lpstr>
      <vt:lpstr>Slice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Experiments performed during reu and results and stuff</dc:title>
  <dc:creator>Dave Thorne</dc:creator>
  <cp:lastModifiedBy>Dave Thorne</cp:lastModifiedBy>
  <cp:revision>402</cp:revision>
  <dcterms:created xsi:type="dcterms:W3CDTF">2016-08-01T17:45:11Z</dcterms:created>
  <dcterms:modified xsi:type="dcterms:W3CDTF">2016-08-15T17:32:06Z</dcterms:modified>
</cp:coreProperties>
</file>